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handoutMasterIdLst>
    <p:handoutMasterId r:id="rId20"/>
  </p:handoutMasterIdLst>
  <p:sldIdLst>
    <p:sldId id="432" r:id="rId2"/>
    <p:sldId id="417" r:id="rId3"/>
    <p:sldId id="436" r:id="rId4"/>
    <p:sldId id="437" r:id="rId5"/>
    <p:sldId id="438" r:id="rId6"/>
    <p:sldId id="439" r:id="rId7"/>
    <p:sldId id="440" r:id="rId8"/>
    <p:sldId id="406" r:id="rId9"/>
    <p:sldId id="452" r:id="rId10"/>
    <p:sldId id="467" r:id="rId11"/>
    <p:sldId id="442" r:id="rId12"/>
    <p:sldId id="466" r:id="rId13"/>
    <p:sldId id="465" r:id="rId14"/>
    <p:sldId id="443" r:id="rId15"/>
    <p:sldId id="422" r:id="rId16"/>
    <p:sldId id="456" r:id="rId17"/>
    <p:sldId id="464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236611" initials="ldx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1561" autoAdjust="0"/>
  </p:normalViewPr>
  <p:slideViewPr>
    <p:cSldViewPr>
      <p:cViewPr varScale="1">
        <p:scale>
          <a:sx n="68" d="100"/>
          <a:sy n="68" d="100"/>
        </p:scale>
        <p:origin x="-11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795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66717-9C0C-4A61-B4AC-FA267D6C39D6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795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4C900-AF50-49A2-9693-F63B26898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795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19A99-52A6-4334-A8ED-328E60593E7B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818" y="4409758"/>
            <a:ext cx="5587366" cy="417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795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1799D-A170-4431-BDA6-42F25295FC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1799D-A170-4431-BDA6-42F25295FC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E559-70AC-4BD7-B785-AECCF6E60302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C119-B19A-4CEC-BB63-C80569F5E94B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9735-57B7-4A85-AAF9-AC041522ACE1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F3C0A-D300-48F9-98D4-33A6F776F2C1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38907-04D3-4FAF-9B60-A74BC0BBC8A0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F5C3-5578-4F9C-94B8-FB5D6B2B03EC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627B-9045-49AB-8F62-811E6AFD8CC1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E84A-20F2-4247-BA01-3566CB54ECCD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1F57-6240-4FB9-93C4-67095C669940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72FC-05C3-464A-8261-61963FD64E3C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F03E-0E97-4389-8971-E342A4F20121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DD9615-2F7D-4757-9C27-6FF06646D3AD}" type="datetime1">
              <a:rPr lang="en-US" smtClean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5EA2C3A-3674-4997-9F7D-CEFAE1E738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7038-C0B6-45BE-A517-8B9CFB42B297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524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4400" y="304800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Achieving </a:t>
            </a:r>
            <a:r>
              <a:rPr lang="en-US" sz="2800" b="1" dirty="0" smtClean="0"/>
              <a:t>Universal Access to Modern Energy </a:t>
            </a:r>
          </a:p>
          <a:p>
            <a:pPr algn="ctr"/>
            <a:r>
              <a:rPr lang="en-US" sz="2800" b="1" dirty="0" smtClean="0"/>
              <a:t>in the East Asia and Pacific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9200" y="1905000"/>
            <a:ext cx="3733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/>
              <a:t>NPT</a:t>
            </a:r>
            <a:r>
              <a:rPr lang="en-US" sz="2100" b="1" dirty="0" smtClean="0"/>
              <a:t>, Myanmar</a:t>
            </a:r>
            <a:endParaRPr lang="en-US" sz="2100" b="1" dirty="0" smtClean="0"/>
          </a:p>
          <a:p>
            <a:pPr algn="ctr"/>
            <a:r>
              <a:rPr lang="en-US" i="1" dirty="0" smtClean="0"/>
              <a:t>May 23</a:t>
            </a:r>
            <a:r>
              <a:rPr lang="en-US" i="1" dirty="0" smtClean="0"/>
              <a:t>, 2013</a:t>
            </a:r>
            <a:endParaRPr lang="en-US" i="1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</a:t>
            </a:r>
            <a:r>
              <a:rPr lang="en-US" dirty="0" err="1" smtClean="0"/>
              <a:t>Dejan</a:t>
            </a:r>
            <a:r>
              <a:rPr lang="en-US" dirty="0" smtClean="0"/>
              <a:t> </a:t>
            </a:r>
            <a:r>
              <a:rPr lang="en-US" dirty="0" err="1" smtClean="0"/>
              <a:t>Ostojic</a:t>
            </a:r>
            <a:r>
              <a:rPr lang="en-US" b="1" dirty="0" smtClean="0"/>
              <a:t>,</a:t>
            </a:r>
          </a:p>
          <a:p>
            <a:pPr algn="ctr"/>
            <a:r>
              <a:rPr lang="en-US" sz="1600" dirty="0" smtClean="0"/>
              <a:t>Sector</a:t>
            </a:r>
            <a:r>
              <a:rPr lang="en-US" sz="1600" dirty="0" smtClean="0"/>
              <a:t> Leader, Energy</a:t>
            </a:r>
            <a:endParaRPr lang="en-US" sz="1600" dirty="0" smtClean="0"/>
          </a:p>
          <a:p>
            <a:pPr algn="ctr"/>
            <a:r>
              <a:rPr lang="en-US" sz="1600" dirty="0" smtClean="0"/>
              <a:t>East Asia and Pacific Region</a:t>
            </a:r>
          </a:p>
          <a:p>
            <a:pPr algn="ctr"/>
            <a:r>
              <a:rPr lang="en-US" sz="1600" dirty="0" smtClean="0"/>
              <a:t>The World Bank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r>
              <a:rPr lang="en-US" sz="1300" b="1" dirty="0" smtClean="0"/>
              <a:t>Report funded by </a:t>
            </a:r>
            <a:r>
              <a:rPr lang="en-US" sz="1300" b="1" dirty="0" err="1" smtClean="0"/>
              <a:t>AusAID</a:t>
            </a:r>
            <a:endParaRPr lang="en-US" sz="13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573302"/>
            <a:ext cx="3886200" cy="50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53200" y="4876800"/>
            <a:ext cx="609600" cy="6096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6" name="Picture 15" descr="ausaid_logo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62600" y="5715000"/>
            <a:ext cx="2528913" cy="61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Delivering Results on the Ground: Key Principles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00200" y="4648200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/>
              <a:t>Ensure </a:t>
            </a:r>
            <a:r>
              <a:rPr lang="en-US" b="1" dirty="0" smtClean="0"/>
              <a:t>Sustained Government </a:t>
            </a:r>
            <a:r>
              <a:rPr lang="en-US" b="1" dirty="0" smtClean="0"/>
              <a:t>Commitment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pPr marL="342900" indent="-342900">
              <a:buFontTx/>
              <a:buAutoNum type="arabicPeriod"/>
            </a:pPr>
            <a:r>
              <a:rPr lang="en-US" b="1" dirty="0" smtClean="0"/>
              <a:t>Implement Effective and Enabling Policy Framework</a:t>
            </a:r>
            <a:r>
              <a:rPr lang="en-US" b="1" dirty="0" smtClean="0"/>
              <a:t>:</a:t>
            </a:r>
            <a:endParaRPr lang="en-US" b="1" dirty="0" smtClean="0"/>
          </a:p>
          <a:p>
            <a:pPr marL="342900" indent="-342900"/>
            <a:endParaRPr lang="en-US" b="1" dirty="0" smtClean="0"/>
          </a:p>
          <a:p>
            <a:pPr marL="342900" indent="-342900"/>
            <a:r>
              <a:rPr lang="en-US" b="1" dirty="0" smtClean="0"/>
              <a:t>3</a:t>
            </a:r>
            <a:r>
              <a:rPr lang="en-US" b="1" dirty="0" smtClean="0"/>
              <a:t>.  Push </a:t>
            </a:r>
            <a:r>
              <a:rPr lang="en-US" b="1" dirty="0" smtClean="0"/>
              <a:t>for Accountability </a:t>
            </a:r>
            <a:r>
              <a:rPr lang="en-US" b="1" dirty="0" smtClean="0"/>
              <a:t>and</a:t>
            </a:r>
            <a:r>
              <a:rPr lang="en-US" b="1" dirty="0" smtClean="0"/>
              <a:t> Results</a:t>
            </a:r>
          </a:p>
        </p:txBody>
      </p:sp>
      <p:pic>
        <p:nvPicPr>
          <p:cNvPr id="13" name="Picture 12" descr="Fig3.1.jpg"/>
          <p:cNvPicPr>
            <a:picLocks noChangeAspect="1"/>
          </p:cNvPicPr>
          <p:nvPr/>
        </p:nvPicPr>
        <p:blipFill>
          <a:blip r:embed="rId3" cstate="print"/>
          <a:srcRect r="5660" b="10011"/>
          <a:stretch>
            <a:fillRect/>
          </a:stretch>
        </p:blipFill>
        <p:spPr>
          <a:xfrm>
            <a:off x="1752600" y="838200"/>
            <a:ext cx="51054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Delivering Results on the Ground: Key Principles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429000" y="10668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Ensure Sustained Government Commitment: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Long-term commitment at the national </a:t>
            </a:r>
            <a:r>
              <a:rPr lang="en-US" dirty="0" smtClean="0"/>
              <a:t>level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Establish credible time-bound </a:t>
            </a:r>
            <a:r>
              <a:rPr lang="en-US" dirty="0" smtClean="0"/>
              <a:t>targets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Ensure transparency and accountability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Facilitate links with other sectors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Coordinate with local governments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Promote income-generating activities and productive use of electricity</a:t>
            </a:r>
          </a:p>
        </p:txBody>
      </p:sp>
      <p:pic>
        <p:nvPicPr>
          <p:cNvPr id="13" name="Picture 12" descr="Fig3.1.jpg"/>
          <p:cNvPicPr>
            <a:picLocks noChangeAspect="1"/>
          </p:cNvPicPr>
          <p:nvPr/>
        </p:nvPicPr>
        <p:blipFill>
          <a:blip r:embed="rId3" cstate="print"/>
          <a:srcRect r="5660" b="10011"/>
          <a:stretch>
            <a:fillRect/>
          </a:stretch>
        </p:blipFill>
        <p:spPr>
          <a:xfrm>
            <a:off x="381000" y="1143000"/>
            <a:ext cx="2743200" cy="2209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3810000"/>
            <a:ext cx="83058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Implement Effective and Enabling Policy Framework:</a:t>
            </a:r>
            <a:endParaRPr lang="en-US" dirty="0" smtClean="0"/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Cost effectiveness: least cost management of boundary between grid and off-grid with the objective to deliver a well defined level of service (not specific technology)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Affordability – to consumers, to service providers, and to subsidy provider(s)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Consumer focus and timing of electrification – do not underestimate willingness to pay for good service.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Delivering Results on the Ground: Key Principles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05200" y="10668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Push for Accountability </a:t>
            </a:r>
            <a:r>
              <a:rPr lang="en-US" b="1" dirty="0" smtClean="0"/>
              <a:t>and </a:t>
            </a:r>
            <a:r>
              <a:rPr lang="en-US" b="1" dirty="0" smtClean="0"/>
              <a:t>Results</a:t>
            </a:r>
            <a:r>
              <a:rPr lang="en-US" b="1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Designate entity(</a:t>
            </a:r>
            <a:r>
              <a:rPr lang="en-US" dirty="0" err="1" smtClean="0"/>
              <a:t>ies</a:t>
            </a:r>
            <a:r>
              <a:rPr lang="en-US" dirty="0" smtClean="0"/>
              <a:t>) with clear responsibility for grid-based and off-grid electrification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Adopt appropriate technical codes and service standards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Make service providers accountable to consumers for quality of service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Monitor cost achieved by service providers</a:t>
            </a:r>
          </a:p>
        </p:txBody>
      </p:sp>
      <p:pic>
        <p:nvPicPr>
          <p:cNvPr id="13" name="Picture 12" descr="Fig3.1.jpg"/>
          <p:cNvPicPr>
            <a:picLocks noChangeAspect="1"/>
          </p:cNvPicPr>
          <p:nvPr/>
        </p:nvPicPr>
        <p:blipFill>
          <a:blip r:embed="rId3" cstate="print"/>
          <a:srcRect r="5660" b="10011"/>
          <a:stretch>
            <a:fillRect/>
          </a:stretch>
        </p:blipFill>
        <p:spPr>
          <a:xfrm>
            <a:off x="381000" y="1066800"/>
            <a:ext cx="2667000" cy="2209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3400" y="3810000"/>
            <a:ext cx="8001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200"/>
              </a:spcAft>
            </a:pPr>
            <a:r>
              <a:rPr lang="en-US" b="1" dirty="0" smtClean="0"/>
              <a:t>Program Financing:</a:t>
            </a:r>
            <a:r>
              <a:rPr lang="en-US" b="1" dirty="0" smtClean="0"/>
              <a:t> 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Develop </a:t>
            </a:r>
            <a:r>
              <a:rPr lang="en-US" dirty="0" smtClean="0"/>
              <a:t>financial framework using both internal and external sources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Use </a:t>
            </a:r>
            <a:r>
              <a:rPr lang="en-US" dirty="0" smtClean="0"/>
              <a:t>explicit and well targeted subsidies </a:t>
            </a:r>
            <a:r>
              <a:rPr lang="en-US" dirty="0" smtClean="0"/>
              <a:t>to ensure: </a:t>
            </a:r>
          </a:p>
          <a:p>
            <a:pPr lvl="2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affordability to </a:t>
            </a:r>
            <a:r>
              <a:rPr lang="en-US" dirty="0" smtClean="0"/>
              <a:t>consumers</a:t>
            </a:r>
            <a:endParaRPr lang="en-US" dirty="0" smtClean="0"/>
          </a:p>
          <a:p>
            <a:pPr lvl="2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financial viability of the service </a:t>
            </a:r>
            <a:r>
              <a:rPr lang="en-US" dirty="0" smtClean="0"/>
              <a:t>provider</a:t>
            </a:r>
            <a:endParaRPr lang="en-US" dirty="0" smtClean="0"/>
          </a:p>
          <a:p>
            <a:pPr lvl="2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 affordability to the budget </a:t>
            </a:r>
          </a:p>
          <a:p>
            <a:pPr lvl="1">
              <a:spcAft>
                <a:spcPts val="200"/>
              </a:spcAft>
              <a:buFont typeface="Arial" pitchFamily="34" charset="0"/>
              <a:buChar char="•"/>
            </a:pPr>
            <a:r>
              <a:rPr lang="en-US" dirty="0" smtClean="0"/>
              <a:t> Develop “bankable” sector-wide and programmatic approach (“Sector-Wide Prospectus”) offering multiple points of </a:t>
            </a:r>
            <a:r>
              <a:rPr lang="en-US" dirty="0" smtClean="0"/>
              <a:t>entry</a:t>
            </a:r>
            <a:r>
              <a:rPr lang="en-US" dirty="0" smtClean="0"/>
              <a:t> </a:t>
            </a:r>
            <a:r>
              <a:rPr lang="en-US" dirty="0" smtClean="0"/>
              <a:t>for donors and private sector.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Two Scenarios for Electricity Access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" y="8382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Business-As-Usual</a:t>
            </a:r>
            <a:r>
              <a:rPr lang="en-US" sz="1600" dirty="0" smtClean="0"/>
              <a:t>: </a:t>
            </a:r>
            <a:r>
              <a:rPr lang="en-US" sz="1600" i="1" dirty="0" smtClean="0"/>
              <a:t>electricity access grows at the same average annual rate as in the last decade.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21 million households (about 100 million people) remain without access by 2030</a:t>
            </a:r>
          </a:p>
          <a:p>
            <a:endParaRPr lang="en-US" sz="800" dirty="0" smtClean="0"/>
          </a:p>
          <a:p>
            <a:r>
              <a:rPr lang="en-US" sz="1600" b="1" dirty="0" smtClean="0"/>
              <a:t>Universal Access Scenario: </a:t>
            </a:r>
            <a:r>
              <a:rPr lang="en-US" sz="1600" i="1" dirty="0" smtClean="0"/>
              <a:t>all households gain access by 2030</a:t>
            </a:r>
            <a:r>
              <a:rPr lang="en-US" sz="1600" dirty="0" smtClean="0"/>
              <a:t>.</a:t>
            </a:r>
          </a:p>
        </p:txBody>
      </p: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133600"/>
            <a:ext cx="70294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ig2.5.jpg"/>
          <p:cNvPicPr>
            <a:picLocks noChangeAspect="1"/>
          </p:cNvPicPr>
          <p:nvPr/>
        </p:nvPicPr>
        <p:blipFill>
          <a:blip r:embed="rId4" cstate="print"/>
          <a:srcRect l="2153" t="9854" r="2153" b="50000"/>
          <a:stretch>
            <a:fillRect/>
          </a:stretch>
        </p:blipFill>
        <p:spPr>
          <a:xfrm>
            <a:off x="990600" y="2514600"/>
            <a:ext cx="6795657" cy="3114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Investment Needs for Electricity Access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" y="762000"/>
            <a:ext cx="876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Investment needs by 2030:</a:t>
            </a:r>
          </a:p>
          <a:p>
            <a:r>
              <a:rPr lang="en-US" sz="1600" dirty="0" smtClean="0"/>
              <a:t>	- Business-As-Usual: $30 billion</a:t>
            </a:r>
          </a:p>
          <a:p>
            <a:r>
              <a:rPr lang="en-US" sz="1600" dirty="0" smtClean="0"/>
              <a:t>	- Universal Access Scenario: $56 billion</a:t>
            </a:r>
          </a:p>
          <a:p>
            <a:endParaRPr lang="en-US" sz="800" b="1" dirty="0" smtClean="0"/>
          </a:p>
          <a:p>
            <a:r>
              <a:rPr lang="en-US" sz="1600" b="1" dirty="0" smtClean="0"/>
              <a:t>Incremental needs for universal access:</a:t>
            </a:r>
          </a:p>
          <a:p>
            <a:r>
              <a:rPr lang="en-US" sz="1600" dirty="0" smtClean="0"/>
              <a:t>	- $24 billion for rural areas ($19.7 billion grid and $4.2 billion off-grid)</a:t>
            </a:r>
          </a:p>
          <a:p>
            <a:r>
              <a:rPr lang="en-US" sz="1600" dirty="0" smtClean="0"/>
              <a:t>	- $2 billion in urban areas. </a:t>
            </a:r>
          </a:p>
          <a:p>
            <a:endParaRPr lang="en-US" sz="800" dirty="0" smtClean="0"/>
          </a:p>
        </p:txBody>
      </p: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514600"/>
            <a:ext cx="6734175" cy="4206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Myanmar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Towards Universal Access to Modern Energy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1" name="Picture 10" descr="indonesia kid tv.jpeg"/>
          <p:cNvPicPr>
            <a:picLocks noChangeAspect="1"/>
          </p:cNvPicPr>
          <p:nvPr/>
        </p:nvPicPr>
        <p:blipFill>
          <a:blip r:embed="rId3"/>
          <a:srcRect l="4851" r="3457"/>
          <a:stretch>
            <a:fillRect/>
          </a:stretch>
        </p:blipFill>
        <p:spPr>
          <a:xfrm>
            <a:off x="990600" y="1752600"/>
            <a:ext cx="70104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Electrification </a:t>
            </a:r>
            <a:r>
              <a:rPr lang="en-US" sz="2400" dirty="0" smtClean="0">
                <a:solidFill>
                  <a:schemeClr val="tx1"/>
                </a:solidFill>
              </a:rPr>
              <a:t>Agenda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733800" y="1447800"/>
            <a:ext cx="5257800" cy="451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000" b="1" dirty="0" smtClean="0"/>
              <a:t>Key challenges:</a:t>
            </a:r>
          </a:p>
          <a:p>
            <a:pPr lvl="1">
              <a:spcAft>
                <a:spcPts val="1000"/>
              </a:spcAft>
            </a:pPr>
            <a:r>
              <a:rPr lang="en-US" sz="1700" dirty="0" smtClean="0"/>
              <a:t>• </a:t>
            </a:r>
            <a:r>
              <a:rPr lang="en-US" dirty="0" smtClean="0"/>
              <a:t>Ensure adequate and competitive generation supply to keep the pace with population and economic growth.</a:t>
            </a:r>
          </a:p>
          <a:p>
            <a:pPr lvl="1">
              <a:spcAft>
                <a:spcPts val="1000"/>
              </a:spcAft>
            </a:pPr>
            <a:r>
              <a:rPr lang="en-US" dirty="0" smtClean="0"/>
              <a:t>• Extend electricity to over </a:t>
            </a:r>
            <a:r>
              <a:rPr lang="en-US" dirty="0" smtClean="0"/>
              <a:t>40 million people (about 8 million households) of which 70 </a:t>
            </a:r>
            <a:r>
              <a:rPr lang="en-US" dirty="0" smtClean="0"/>
              <a:t>percent </a:t>
            </a:r>
            <a:r>
              <a:rPr lang="en-US" dirty="0" smtClean="0"/>
              <a:t>are in rural areas</a:t>
            </a:r>
            <a:endParaRPr lang="en-US" dirty="0" smtClean="0"/>
          </a:p>
          <a:p>
            <a:pPr lvl="1">
              <a:spcAft>
                <a:spcPts val="1000"/>
              </a:spcAft>
            </a:pPr>
            <a:r>
              <a:rPr lang="en-US" dirty="0" smtClean="0"/>
              <a:t>• Improve </a:t>
            </a:r>
            <a:r>
              <a:rPr lang="en-US" dirty="0" smtClean="0"/>
              <a:t>financial health of power enterprises (MEPE, YESB, ESE) </a:t>
            </a:r>
            <a:r>
              <a:rPr lang="en-US" dirty="0" smtClean="0"/>
              <a:t>to ensure steady and rapid increase in electricity </a:t>
            </a:r>
            <a:r>
              <a:rPr lang="en-US" dirty="0" smtClean="0"/>
              <a:t>access.</a:t>
            </a:r>
            <a:endParaRPr lang="en-US" dirty="0" smtClean="0"/>
          </a:p>
          <a:p>
            <a:pPr lvl="1">
              <a:spcAft>
                <a:spcPts val="1000"/>
              </a:spcAft>
              <a:buFont typeface="Arial" pitchFamily="34" charset="0"/>
              <a:buChar char="•"/>
            </a:pPr>
            <a:r>
              <a:rPr lang="en-US" dirty="0" smtClean="0"/>
              <a:t> Promote the use of renewable energy resources and technical innovations to reduce costs, improve reliability, and provide timely service to all households</a:t>
            </a:r>
            <a:endParaRPr lang="en-US" dirty="0"/>
          </a:p>
        </p:txBody>
      </p:sp>
      <p:pic>
        <p:nvPicPr>
          <p:cNvPr id="10" name="Picture 9" descr="indonesia elec field.JPG"/>
          <p:cNvPicPr>
            <a:picLocks noChangeAspect="1"/>
          </p:cNvPicPr>
          <p:nvPr/>
        </p:nvPicPr>
        <p:blipFill>
          <a:blip r:embed="rId3"/>
          <a:srcRect l="2274" t="1515" r="2196" b="1515"/>
          <a:stretch>
            <a:fillRect/>
          </a:stretch>
        </p:blipFill>
        <p:spPr>
          <a:xfrm>
            <a:off x="685800" y="1066800"/>
            <a:ext cx="2819400" cy="28956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038601"/>
            <a:ext cx="2819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chemeClr val="tx1"/>
                </a:solidFill>
              </a:rPr>
              <a:t>Key </a:t>
            </a:r>
            <a:r>
              <a:rPr lang="en-US" sz="2700" b="1" dirty="0" smtClean="0">
                <a:solidFill>
                  <a:schemeClr val="tx1"/>
                </a:solidFill>
              </a:rPr>
              <a:t>Messages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990600"/>
            <a:ext cx="8915400" cy="5024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endParaRPr lang="en-US" sz="800" dirty="0" smtClean="0"/>
          </a:p>
          <a:p>
            <a:pPr marL="548640">
              <a:spcBef>
                <a:spcPts val="300"/>
              </a:spcBef>
              <a:buFont typeface="Wingdings" pitchFamily="2" charset="2"/>
              <a:buChar char="Ø"/>
            </a:pPr>
            <a:r>
              <a:rPr lang="en-US" sz="2000" dirty="0" smtClean="0"/>
              <a:t>	</a:t>
            </a:r>
            <a:r>
              <a:rPr lang="en-US" sz="2000" b="1" dirty="0" smtClean="0"/>
              <a:t>Access to modern energy</a:t>
            </a:r>
            <a:r>
              <a:rPr lang="en-US" sz="2000" dirty="0" smtClean="0"/>
              <a:t>, both electrification and clean cooking fuels, is essential for the achievement of MDGs and eradication of poverty</a:t>
            </a:r>
            <a:r>
              <a:rPr lang="en-US" sz="2000" dirty="0" smtClean="0"/>
              <a:t>, but the electrification is an immediate priority for economic and social development in Myanmar</a:t>
            </a:r>
            <a:endParaRPr lang="en-US" sz="2000" dirty="0" smtClean="0"/>
          </a:p>
          <a:p>
            <a:pPr marL="54864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	</a:t>
            </a:r>
            <a:r>
              <a:rPr lang="en-US" sz="2000" b="1" dirty="0" smtClean="0"/>
              <a:t>The Goal of Universal Access to </a:t>
            </a:r>
            <a:r>
              <a:rPr lang="en-US" sz="2000" b="1" dirty="0" smtClean="0"/>
              <a:t>Electricity </a:t>
            </a:r>
            <a:r>
              <a:rPr lang="en-US" sz="2000" b="1" dirty="0" smtClean="0"/>
              <a:t>by </a:t>
            </a:r>
            <a:r>
              <a:rPr lang="en-US" sz="2000" b="1" dirty="0" smtClean="0"/>
              <a:t>2030 is affordable – </a:t>
            </a:r>
            <a:r>
              <a:rPr lang="en-US" sz="2000" dirty="0" smtClean="0"/>
              <a:t>but </a:t>
            </a:r>
            <a:r>
              <a:rPr lang="en-US" sz="2000" dirty="0" smtClean="0"/>
              <a:t>it requires sustained government’s commitment, re-focusing of sector policies, and </a:t>
            </a:r>
            <a:r>
              <a:rPr lang="en-US" sz="2000" dirty="0" smtClean="0"/>
              <a:t>s</a:t>
            </a:r>
            <a:r>
              <a:rPr lang="en-US" sz="1900" dirty="0" smtClean="0"/>
              <a:t>ignificant financial </a:t>
            </a:r>
            <a:r>
              <a:rPr lang="en-US" sz="1900" dirty="0" smtClean="0"/>
              <a:t>support from donors</a:t>
            </a:r>
            <a:endParaRPr lang="en-US" sz="1900" dirty="0" smtClean="0"/>
          </a:p>
          <a:p>
            <a:pPr marL="54864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/>
              <a:t>The National Electrification Program (NEP) </a:t>
            </a:r>
            <a:r>
              <a:rPr lang="en-US" sz="2000" dirty="0" smtClean="0"/>
              <a:t>should </a:t>
            </a:r>
            <a:r>
              <a:rPr lang="en-US" sz="2000" dirty="0" smtClean="0"/>
              <a:t>embrace</a:t>
            </a:r>
            <a:r>
              <a:rPr lang="en-US" sz="2000" dirty="0" smtClean="0"/>
              <a:t> both </a:t>
            </a:r>
            <a:r>
              <a:rPr lang="en-US" sz="2000" dirty="0" smtClean="0"/>
              <a:t>grid and </a:t>
            </a:r>
            <a:r>
              <a:rPr lang="en-US" sz="2000" dirty="0" smtClean="0"/>
              <a:t>off-grid solutions, including appropriate </a:t>
            </a:r>
            <a:r>
              <a:rPr lang="en-US" sz="2000" dirty="0" smtClean="0"/>
              <a:t>policies and technical innovations to reduce costs, improve reliability, and provide timely service to all households</a:t>
            </a:r>
            <a:r>
              <a:rPr lang="en-US" sz="2000" dirty="0" smtClean="0"/>
              <a:t>.</a:t>
            </a:r>
            <a:endParaRPr lang="en-US" sz="1900" dirty="0" smtClean="0"/>
          </a:p>
          <a:p>
            <a:pPr marL="548640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900" dirty="0" smtClean="0"/>
              <a:t> </a:t>
            </a:r>
            <a:r>
              <a:rPr lang="en-US" sz="2000" b="1" dirty="0" smtClean="0"/>
              <a:t>The World Bank </a:t>
            </a:r>
            <a:r>
              <a:rPr lang="en-US" sz="2000" b="1" dirty="0" smtClean="0"/>
              <a:t> Group will support NEP </a:t>
            </a:r>
            <a:r>
              <a:rPr lang="en-US" sz="2000" dirty="0" smtClean="0"/>
              <a:t>, both financial support for investments and technical assistance for institutional development will be available  to Myanmar for the implementation of NEP</a:t>
            </a:r>
            <a:endParaRPr lang="en-US" sz="1900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guyen Chi Cuong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1053474"/>
            <a:ext cx="5334000" cy="54506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Access to Modern Energy: Where Do We Stand?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Electrification and Economic Development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066800"/>
            <a:ext cx="8458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EAP countries have achieved substantial progress over the last decade.</a:t>
            </a:r>
          </a:p>
          <a:p>
            <a:endParaRPr lang="en-US" sz="800" dirty="0" smtClean="0"/>
          </a:p>
          <a:p>
            <a:r>
              <a:rPr lang="en-US" dirty="0" smtClean="0"/>
              <a:t>Universal access to electricity by 2030 is within reach of EAP countries</a:t>
            </a:r>
          </a:p>
          <a:p>
            <a:r>
              <a:rPr lang="en-US" dirty="0" smtClean="0"/>
              <a:t>… but low access countries have a steep path to universal access.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contrast="5000"/>
          </a:blip>
          <a:srcRect/>
          <a:stretch>
            <a:fillRect/>
          </a:stretch>
        </p:blipFill>
        <p:spPr bwMode="auto">
          <a:xfrm>
            <a:off x="152400" y="2362200"/>
            <a:ext cx="251460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lum contrast="14000"/>
          </a:blip>
          <a:srcRect/>
          <a:stretch>
            <a:fillRect/>
          </a:stretch>
        </p:blipFill>
        <p:spPr bwMode="auto">
          <a:xfrm>
            <a:off x="2743200" y="2362200"/>
            <a:ext cx="6227309" cy="335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Electrification and Social Development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1430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countries categories of electricity access: low, medium and high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Access rates are not always correlated to poverty levels, e.g. Lao PDR.</a:t>
            </a:r>
          </a:p>
          <a:p>
            <a:endParaRPr lang="en-US" sz="800" dirty="0" smtClean="0"/>
          </a:p>
        </p:txBody>
      </p:sp>
      <p:pic>
        <p:nvPicPr>
          <p:cNvPr id="10" name="Picture 9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981200"/>
            <a:ext cx="8077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Access to Modern Cooking Fuels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143000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to modern cooking fuels remains low, even in countries with high access rates to electricity (China, Thailand). </a:t>
            </a:r>
          </a:p>
          <a:p>
            <a:r>
              <a:rPr lang="en-US" dirty="0" smtClean="0"/>
              <a:t>Populations without access to modern cooking fuel are much higher that for electricity. </a:t>
            </a:r>
          </a:p>
          <a:p>
            <a:endParaRPr lang="en-US" dirty="0" smtClean="0"/>
          </a:p>
          <a:p>
            <a:endParaRPr lang="en-US" sz="800" dirty="0" smtClean="0"/>
          </a:p>
        </p:txBody>
      </p:sp>
      <p:pic>
        <p:nvPicPr>
          <p:cNvPr id="10" name="Picture 9"/>
          <p:cNvPicPr/>
          <p:nvPr/>
        </p:nvPicPr>
        <p:blipFill>
          <a:blip r:embed="rId3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133600"/>
            <a:ext cx="82867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Access to Modern Cooking </a:t>
            </a:r>
            <a:r>
              <a:rPr lang="en-US" sz="2400" dirty="0" smtClean="0">
                <a:solidFill>
                  <a:schemeClr val="tx1"/>
                </a:solidFill>
              </a:rPr>
              <a:t>Fuels and Health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1371600"/>
            <a:ext cx="8077200" cy="1401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endParaRPr lang="en-US" sz="2000" b="1" dirty="0" smtClean="0"/>
          </a:p>
          <a:p>
            <a:pPr marL="548640">
              <a:lnSpc>
                <a:spcPct val="120000"/>
              </a:lnSpc>
              <a:spcBef>
                <a:spcPts val="300"/>
              </a:spcBef>
            </a:pPr>
            <a:endParaRPr lang="en-US" sz="1600" dirty="0" smtClean="0"/>
          </a:p>
          <a:p>
            <a:pPr marL="54864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marL="914400" lvl="1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§"/>
            </a:pP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04800" y="990600"/>
            <a:ext cx="88392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A major breakthrough is needed to provide universal access to modern cooking fuels (LPG/bio-gas, kerosene, electricity) and advanced cooking stoves </a:t>
            </a:r>
          </a:p>
          <a:p>
            <a:r>
              <a:rPr lang="en-US" sz="1700" dirty="0" smtClean="0"/>
              <a:t>… but prolonged dependence on solid fuels is a major barrier to achieving the MDGs.  </a:t>
            </a:r>
            <a:endParaRPr lang="en-US" sz="1700" dirty="0"/>
          </a:p>
        </p:txBody>
      </p:sp>
      <p:pic>
        <p:nvPicPr>
          <p:cNvPr id="15" name="Picture 14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05000"/>
            <a:ext cx="62007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ig1.3.jpg"/>
          <p:cNvPicPr>
            <a:picLocks noChangeAspect="1"/>
          </p:cNvPicPr>
          <p:nvPr/>
        </p:nvPicPr>
        <p:blipFill>
          <a:blip r:embed="rId4" cstate="print"/>
          <a:srcRect l="2404" t="16216" r="6640" b="10811"/>
          <a:stretch>
            <a:fillRect/>
          </a:stretch>
        </p:blipFill>
        <p:spPr>
          <a:xfrm>
            <a:off x="4191000" y="2819400"/>
            <a:ext cx="3048000" cy="2057400"/>
          </a:xfrm>
          <a:prstGeom prst="rect">
            <a:avLst/>
          </a:prstGeom>
        </p:spPr>
      </p:pic>
      <p:pic>
        <p:nvPicPr>
          <p:cNvPr id="13" name="Picture 12" descr="Table4.1.jpg"/>
          <p:cNvPicPr>
            <a:picLocks noChangeAspect="1"/>
          </p:cNvPicPr>
          <p:nvPr/>
        </p:nvPicPr>
        <p:blipFill>
          <a:blip r:embed="rId5" cstate="print"/>
          <a:srcRect b="52328"/>
          <a:stretch>
            <a:fillRect/>
          </a:stretch>
        </p:blipFill>
        <p:spPr>
          <a:xfrm>
            <a:off x="1295400" y="5444435"/>
            <a:ext cx="6096000" cy="1413565"/>
          </a:xfrm>
          <a:prstGeom prst="rect">
            <a:avLst/>
          </a:prstGeom>
        </p:spPr>
      </p:pic>
      <p:pic>
        <p:nvPicPr>
          <p:cNvPr id="14" name="Picture 13" descr="Fig1.1.jpg"/>
          <p:cNvPicPr>
            <a:picLocks noChangeAspect="1"/>
          </p:cNvPicPr>
          <p:nvPr/>
        </p:nvPicPr>
        <p:blipFill>
          <a:blip r:embed="rId6" cstate="print"/>
          <a:srcRect l="53395" t="18834" r="2467" b="9929"/>
          <a:stretch>
            <a:fillRect/>
          </a:stretch>
        </p:blipFill>
        <p:spPr>
          <a:xfrm>
            <a:off x="1371600" y="2667000"/>
            <a:ext cx="2600325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pPr marL="0" indent="0"/>
            <a:r>
              <a:rPr lang="en-US" sz="2400" dirty="0" smtClean="0">
                <a:solidFill>
                  <a:schemeClr val="tx1"/>
                </a:solidFill>
              </a:rPr>
              <a:t>A Vast Urban-Rural Divide in Energy Access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1143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EAP countries have to work on two paths to improve access to modern energy</a:t>
            </a:r>
          </a:p>
          <a:p>
            <a:r>
              <a:rPr lang="en-US" dirty="0" smtClean="0"/>
              <a:t> … but both paths are much more challenging in rural areas.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rcRect l="4464" t="8821" r="66263" b="37646"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1" name="Picture 10" descr="Fig1.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057400"/>
            <a:ext cx="3794760" cy="3953256"/>
          </a:xfrm>
          <a:prstGeom prst="rect">
            <a:avLst/>
          </a:prstGeom>
        </p:spPr>
      </p:pic>
      <p:pic>
        <p:nvPicPr>
          <p:cNvPr id="12" name="Picture 11" descr="Fig1.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057400"/>
            <a:ext cx="3505200" cy="3932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Reaching Universal Access to Electricity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600200"/>
            <a:ext cx="323540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1600200"/>
            <a:ext cx="5488742" cy="368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chemeClr val="tx1"/>
                </a:solidFill>
              </a:rPr>
              <a:t>The Path Forward </a:t>
            </a:r>
            <a:r>
              <a:rPr lang="en-US" sz="2700" dirty="0" smtClean="0">
                <a:solidFill>
                  <a:schemeClr val="tx1"/>
                </a:solidFill>
              </a:rPr>
              <a:t>for Electrification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33B7038-C0B6-45BE-A517-8B9CFB42B2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8200" y="152400"/>
            <a:ext cx="457200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400" y="1676400"/>
          <a:ext cx="8077200" cy="411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819400"/>
                <a:gridCol w="2819400"/>
              </a:tblGrid>
              <a:tr h="763229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Level of electricity access </a:t>
                      </a:r>
                      <a:r>
                        <a:rPr kumimoji="0" lang="en-US" sz="2000" b="1" i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(% HH)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20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Grid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Off-</a:t>
                      </a:r>
                      <a:r>
                        <a:rPr kumimoji="0" lang="fr-FR" sz="20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Grid</a:t>
                      </a:r>
                      <a:endParaRPr lang="fr-FR" sz="2000" dirty="0"/>
                    </a:p>
                  </a:txBody>
                  <a:tcPr/>
                </a:tc>
              </a:tr>
              <a:tr h="663677">
                <a:tc>
                  <a:txBody>
                    <a:bodyPr/>
                    <a:lstStyle/>
                    <a:p>
                      <a:r>
                        <a:rPr kumimoji="0" lang="fr-FR" sz="1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 (&gt;95)</a:t>
                      </a:r>
                    </a:p>
                    <a:p>
                      <a:r>
                        <a:rPr kumimoji="0" lang="fr-FR" sz="16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China, </a:t>
                      </a:r>
                      <a:r>
                        <a:rPr kumimoji="0" lang="fr-FR" sz="1600" i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Thailand</a:t>
                      </a:r>
                      <a:r>
                        <a:rPr kumimoji="0" lang="fr-FR" sz="16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Vietnam</a:t>
                      </a:r>
                      <a:endParaRPr lang="fr-FR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Finalizing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“last-mile” issues</a:t>
                      </a:r>
                      <a:endParaRPr lang="fr-F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Innovating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solutions for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remote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HH</a:t>
                      </a:r>
                      <a:endParaRPr lang="fr-FR" sz="1700" dirty="0"/>
                    </a:p>
                  </a:txBody>
                  <a:tcPr/>
                </a:tc>
              </a:tr>
              <a:tr h="122780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 (50–95)</a:t>
                      </a:r>
                    </a:p>
                    <a:p>
                      <a:r>
                        <a:rPr lang="en-US" sz="1600" i="1" dirty="0" smtClean="0"/>
                        <a:t>Indonesia, Lao PDR, </a:t>
                      </a:r>
                      <a:r>
                        <a:rPr lang="en-US" sz="1600" i="1" dirty="0" err="1" smtClean="0"/>
                        <a:t>Mongolia,Philippines</a:t>
                      </a:r>
                      <a:endParaRPr lang="fr-FR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Maintaining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momentum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effective programs;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jumpstart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programs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have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stagnated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Solidify existing efforts and commit to pass necessary reforms to serve remote  HH and communities.</a:t>
                      </a:r>
                      <a:endParaRPr lang="fr-FR" sz="1700" dirty="0"/>
                    </a:p>
                  </a:txBody>
                  <a:tcPr/>
                </a:tc>
              </a:tr>
              <a:tr h="146009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 (&lt;50)</a:t>
                      </a:r>
                    </a:p>
                    <a:p>
                      <a:r>
                        <a:rPr lang="en-US" sz="1600" i="1" dirty="0" smtClean="0"/>
                        <a:t>Cambodia, Myanmar, most Pacific Island Countries (PICs), and Timor-Leste</a:t>
                      </a:r>
                      <a:endParaRPr lang="fr-FR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Adopt NEP (National Electrification Program) and make </a:t>
                      </a:r>
                      <a:r>
                        <a:rPr kumimoji="0"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serious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commitment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creating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expanding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national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grid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HH </a:t>
                      </a:r>
                      <a:r>
                        <a:rPr kumimoji="0" lang="fr-FR" sz="17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benefits</a:t>
                      </a:r>
                      <a:r>
                        <a:rPr kumimoji="0" lang="fr-FR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Develop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dirty="0" smtClean="0"/>
                        <a:t>the institutional and</a:t>
                      </a:r>
                    </a:p>
                    <a:p>
                      <a:r>
                        <a:rPr lang="en-US" sz="1700" dirty="0" smtClean="0"/>
                        <a:t>regulatory framework for off–grid solutions</a:t>
                      </a:r>
                      <a:endParaRPr lang="fr-FR" sz="17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15731</TotalTime>
  <Words>810</Words>
  <Application>Microsoft Office PowerPoint</Application>
  <PresentationFormat>On-screen Show (4:3)</PresentationFormat>
  <Paragraphs>133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Slide 1</vt:lpstr>
      <vt:lpstr>Access to Modern Energy: Where Do We Stand?</vt:lpstr>
      <vt:lpstr>Electrification and Economic Development</vt:lpstr>
      <vt:lpstr>Electrification and Social Development </vt:lpstr>
      <vt:lpstr>Access to Modern Cooking Fuels</vt:lpstr>
      <vt:lpstr>Access to Modern Cooking Fuels and Health</vt:lpstr>
      <vt:lpstr>A Vast Urban-Rural Divide in Energy Access</vt:lpstr>
      <vt:lpstr>Reaching Universal Access to Electricity</vt:lpstr>
      <vt:lpstr>The Path Forward for Electrification</vt:lpstr>
      <vt:lpstr>Delivering Results on the Ground: Key Principles</vt:lpstr>
      <vt:lpstr>Delivering Results on the Ground: Key Principles</vt:lpstr>
      <vt:lpstr>Delivering Results on the Ground: Key Principles</vt:lpstr>
      <vt:lpstr>Two Scenarios for Electricity Access</vt:lpstr>
      <vt:lpstr>Investment Needs for Electricity Access</vt:lpstr>
      <vt:lpstr>Myanmar: Towards Universal Access to Modern Energy</vt:lpstr>
      <vt:lpstr>Electrification Agenda</vt:lpstr>
      <vt:lpstr>Key Messages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to EAP Energy Flagship</dc:title>
  <dc:creator>wb154875</dc:creator>
  <cp:lastModifiedBy>wb156132</cp:lastModifiedBy>
  <cp:revision>1090</cp:revision>
  <dcterms:created xsi:type="dcterms:W3CDTF">2010-04-20T13:22:03Z</dcterms:created>
  <dcterms:modified xsi:type="dcterms:W3CDTF">2013-05-23T04:59:17Z</dcterms:modified>
</cp:coreProperties>
</file>